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259" r:id="rId3"/>
    <p:sldId id="268" r:id="rId4"/>
    <p:sldId id="269" r:id="rId5"/>
    <p:sldId id="270" r:id="rId6"/>
    <p:sldId id="260" r:id="rId7"/>
    <p:sldId id="272" r:id="rId8"/>
    <p:sldId id="273" r:id="rId9"/>
    <p:sldId id="265" r:id="rId10"/>
    <p:sldId id="277" r:id="rId11"/>
    <p:sldId id="278" r:id="rId12"/>
    <p:sldId id="267" r:id="rId13"/>
    <p:sldId id="266" r:id="rId14"/>
    <p:sldId id="275" r:id="rId15"/>
    <p:sldId id="276" r:id="rId16"/>
    <p:sldId id="271"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autoAdjust="0"/>
    <p:restoredTop sz="66901"/>
  </p:normalViewPr>
  <p:slideViewPr>
    <p:cSldViewPr snapToGrid="0">
      <p:cViewPr varScale="1">
        <p:scale>
          <a:sx n="80" d="100"/>
          <a:sy n="80" d="100"/>
        </p:scale>
        <p:origin x="1776" y="1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In this graph we shows the vaccine rate of each region with more visible measurement.</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544729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As we can tell from this concluded graph that the death cases are extremely close to 0 shown at the very bottom of graph, and total test cases has been rising up along with Auckland vaccine number. which implies that the vaccine uptake rate have a strong connection to death rate that shows substantial success during the period, whereas the test cases keep increasing yet vaccine rate went down.</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375695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1.From the sheep comparison graph, every cities in NZ has a slight reduction about numbered of sheep after covid, </a:t>
            </a:r>
          </a:p>
          <a:p>
            <a:r>
              <a:rPr lang="en-US" dirty="0"/>
              <a:t>2.From the cow's comparison graph, cities in NZ there are 8 cities experienced a decreasing in number of cows after covid</a:t>
            </a:r>
          </a:p>
          <a:p>
            <a:r>
              <a:rPr lang="en-US" dirty="0"/>
              <a:t>3.From the beef comparison graph , the quantities of beefs keep raising in 80 percentage  of cities in NZ , so a little influence on the number of beef cattle in NZ after the outbreak </a:t>
            </a:r>
          </a:p>
          <a:p>
            <a:r>
              <a:rPr lang="en-US" dirty="0"/>
              <a:t>4. Only 5 cities are influenced into a reducing trends</a:t>
            </a:r>
          </a:p>
          <a:p>
            <a:r>
              <a:rPr lang="en-US" dirty="0"/>
              <a:t>Overall, from my data , this are a small bad impact on the number of the livestock before and after covid-19 , only sheep quantities got little reduction on every city</a:t>
            </a:r>
          </a:p>
          <a:p>
            <a:endParaRPr lang="en-US" dirty="0"/>
          </a:p>
          <a:p>
            <a:r>
              <a:rPr lang="ja-JP" altLang="en-US"/>
              <a:t>　</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1204608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Introduction(First slide) My presentation is the effect of covid19 on GDP. We use a table of quarterly changes in GDP from 1987 to 2022. To analyse the impact of covid-19, we intercepted the section from March 2020 to June 2022. Because my group analysed the impact of covid19 on agriculture and healthcare, we also compared the change in GDP for these two sectors. First slide We can see in this graph that the green part is the combined GDP, the red part is the agricultural GDP, and the blue part is the health GDP. Health GDP shows a continuous upward trend. </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Second slide The second graph shows the quarterly percentage change in GDP. During New Zealand's lockdown, both total GDP and agricultural GDP decreased. They are from March to the end of April in 2020, August in 2020 and from August to September in 2021. Only the health GDP is always changing in a positive way.</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570528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 not think there is a direct relation between number of case and crime rate per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Death-rete in NZ was very low compared to other countries, so it very hard to conclude that vaccination was 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COVID had a very influence on agriculture and GDP.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as we expected, COVID hugely influenced almost every sector in NZ.</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2104365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94145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a:t>
            </a:r>
          </a:p>
          <a:p>
            <a:r>
              <a:rPr lang="en-US" dirty="0"/>
              <a:t>We did not have enough time or resources to cover each sector, so we choose 4 topics, which are :</a:t>
            </a:r>
          </a:p>
          <a:p>
            <a:r>
              <a:rPr lang="en-US" dirty="0"/>
              <a:t>Effects of COVID on CRIME RATE, Vaccination and DEATH RATE,  on Agriculture And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Death rate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 from various resources.</a:t>
            </a:r>
          </a:p>
          <a:p>
            <a:r>
              <a:rPr lang="en-US" dirty="0"/>
              <a:t>there is a lot of data available on COVID but not much on how it affected different sectors.</a:t>
            </a:r>
          </a:p>
          <a:p>
            <a:endParaRPr lang="en-US" dirty="0"/>
          </a:p>
          <a:p>
            <a:r>
              <a:rPr lang="en-US" dirty="0"/>
              <a:t>After getting the data we faced even bigger problem, that our data had no common ground to join the datasets on and was different in date range and values.</a:t>
            </a:r>
          </a:p>
          <a:p>
            <a:r>
              <a:rPr lang="en-US" dirty="0"/>
              <a:t>Even the region boundary for DHB and Police Districts are different.</a:t>
            </a:r>
          </a:p>
          <a:p>
            <a:r>
              <a:rPr lang="en-US" dirty="0"/>
              <a:t>On top of that the regions for all the datasets were different from the GGPLOT NZ Map regions, which means THERE WAS LOTS OF CLEANING TO DO.</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screen shows the Trend line for Covid Cases till August 2022, </a:t>
            </a:r>
          </a:p>
          <a:p>
            <a:r>
              <a:rPr lang="en-US" dirty="0"/>
              <a:t>We must say that lockdowns and restrictions were very beneficial, but in 2022 when Govt. decide to lift all the restrictions the number of cases increased dramatically.</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biggest question “Effects of COVID on crime rate in New Zealand”. </a:t>
            </a:r>
          </a:p>
          <a:p>
            <a:endParaRPr lang="en-US" dirty="0"/>
          </a:p>
          <a:p>
            <a:r>
              <a:rPr lang="en-US" dirty="0"/>
              <a:t>This graph shows to total number of COVID cases per region in blue,</a:t>
            </a:r>
          </a:p>
          <a:p>
            <a:r>
              <a:rPr lang="en-US" dirty="0"/>
              <a:t>Crime rate before COVID is in green, and the period of data is 2 years before COVID.</a:t>
            </a:r>
          </a:p>
          <a:p>
            <a:r>
              <a:rPr lang="en-US" dirty="0"/>
              <a:t>AND</a:t>
            </a:r>
          </a:p>
          <a:p>
            <a:r>
              <a:rPr lang="en-US" dirty="0"/>
              <a:t>Crime rate During COVID is in RED.</a:t>
            </a:r>
          </a:p>
          <a:p>
            <a:endParaRPr lang="en-US" dirty="0"/>
          </a:p>
          <a:p>
            <a:r>
              <a:rPr lang="en-US" dirty="0"/>
              <a:t>As we can see clearly that CRIME-Rate during COVID increased in every region of the country.</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64040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dig a little deeper to see what types of crimes are on rise.</a:t>
            </a:r>
          </a:p>
          <a:p>
            <a:r>
              <a:rPr lang="en-US" dirty="0"/>
              <a:t>As we can see from the graph, that there are 3 – 4 types of crimes that has seen a significant increases:</a:t>
            </a:r>
          </a:p>
          <a:p>
            <a:endParaRPr lang="en-US" dirty="0"/>
          </a:p>
          <a:p>
            <a:r>
              <a:rPr lang="en-US" dirty="0"/>
              <a:t>Dramatic increase can be seen in Theft, Offences Against Justice Procedures, Traffic Offences </a:t>
            </a:r>
          </a:p>
          <a:p>
            <a:endParaRPr lang="en-US" dirty="0"/>
          </a:p>
          <a:p>
            <a:r>
              <a:rPr lang="en-US" dirty="0"/>
              <a:t>I believe COVID has played a big role in all of this.</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264418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This section we are interested is to see if the the death rate was affected vaccine uptake rate, our assumption is that vaccine can directly alleviate covid impact on death rate, we gathered and reproduced the data into the two graphs that show the total number of vaccine uptake by regions. In this graph, it shows Auckland has an exceptionally high vaccine uptake number from beginning to the end, and the number for the rest of regions have risen up between July and October but they have very subtle difference before that.</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10/18/22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10/18/22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police.govt.nz/about-us/publications-statistics/data-and-statistics?nondeskto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15" name="Content Placeholder 14" descr="A picture containing chart&#10;&#10;Description automatically generated">
            <a:extLst>
              <a:ext uri="{FF2B5EF4-FFF2-40B4-BE49-F238E27FC236}">
                <a16:creationId xmlns:a16="http://schemas.microsoft.com/office/drawing/2014/main" id="{7531D455-415A-3163-EDF9-A4A55C70E9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88952" cy="6337940"/>
          </a:xfrm>
        </p:spPr>
      </p:pic>
    </p:spTree>
    <p:extLst>
      <p:ext uri="{BB962C8B-B14F-4D97-AF65-F5344CB8AC3E}">
        <p14:creationId xmlns:p14="http://schemas.microsoft.com/office/powerpoint/2010/main" val="1563928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Death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7" name="Content Placeholder 6" descr="Chart&#10;&#10;Description automatically generated">
            <a:extLst>
              <a:ext uri="{FF2B5EF4-FFF2-40B4-BE49-F238E27FC236}">
                <a16:creationId xmlns:a16="http://schemas.microsoft.com/office/drawing/2014/main" id="{5CEF94B8-EA0F-234D-0AD3-D18F5CA2D4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96" y="528566"/>
            <a:ext cx="12174055" cy="6329433"/>
          </a:xfrm>
        </p:spPr>
      </p:pic>
    </p:spTree>
    <p:extLst>
      <p:ext uri="{BB962C8B-B14F-4D97-AF65-F5344CB8AC3E}">
        <p14:creationId xmlns:p14="http://schemas.microsoft.com/office/powerpoint/2010/main" val="218947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013"/>
            <a:ext cx="3200400" cy="361652"/>
          </a:xfrm>
        </p:spPr>
        <p:txBody>
          <a:bodyPr>
            <a:normAutofit fontScale="90000"/>
          </a:bodyPr>
          <a:lstStyle/>
          <a:p>
            <a:r>
              <a:rPr lang="en-US" dirty="0">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with medium confidence">
            <a:extLst>
              <a:ext uri="{FF2B5EF4-FFF2-40B4-BE49-F238E27FC236}">
                <a16:creationId xmlns:a16="http://schemas.microsoft.com/office/drawing/2014/main" id="{979FA898-EC29-350F-F59F-8DF42E6B9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61678"/>
            <a:ext cx="12188952" cy="6324898"/>
          </a:xfrm>
        </p:spPr>
      </p:pic>
      <p:sp>
        <p:nvSpPr>
          <p:cNvPr id="4" name="TextBox 3">
            <a:extLst>
              <a:ext uri="{FF2B5EF4-FFF2-40B4-BE49-F238E27FC236}">
                <a16:creationId xmlns:a16="http://schemas.microsoft.com/office/drawing/2014/main" id="{6053C02A-309F-2583-F08F-489D0D0EFB1F}"/>
              </a:ext>
            </a:extLst>
          </p:cNvPr>
          <p:cNvSpPr txBox="1"/>
          <p:nvPr/>
        </p:nvSpPr>
        <p:spPr>
          <a:xfrm>
            <a:off x="4030824" y="0"/>
            <a:ext cx="8158128" cy="461665"/>
          </a:xfrm>
          <a:prstGeom prst="rect">
            <a:avLst/>
          </a:prstGeom>
          <a:noFill/>
        </p:spPr>
        <p:txBody>
          <a:bodyPr wrap="square" rtlCol="0">
            <a:spAutoFit/>
          </a:bodyPr>
          <a:lstStyle/>
          <a:p>
            <a:pPr algn="r"/>
            <a:r>
              <a:rPr lang="en-US" sz="2400" b="1" dirty="0" err="1"/>
              <a:t>Jiani</a:t>
            </a:r>
            <a:r>
              <a:rPr lang="en-US" sz="2400" b="1" dirty="0"/>
              <a:t> (</a:t>
            </a:r>
            <a:r>
              <a:rPr lang="en-US" sz="2400" b="1" dirty="0" err="1"/>
              <a:t>Norie</a:t>
            </a:r>
            <a:r>
              <a:rPr lang="en-US" sz="2400" b="1" dirty="0"/>
              <a:t>) Wu</a:t>
            </a:r>
          </a:p>
        </p:txBody>
      </p:sp>
    </p:spTree>
    <p:extLst>
      <p:ext uri="{BB962C8B-B14F-4D97-AF65-F5344CB8AC3E}">
        <p14:creationId xmlns:p14="http://schemas.microsoft.com/office/powerpoint/2010/main" val="310719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4" name="Content Placeholder 13" descr="Chart, bar chart&#10;&#10;Description automatically generated">
            <a:extLst>
              <a:ext uri="{FF2B5EF4-FFF2-40B4-BE49-F238E27FC236}">
                <a16:creationId xmlns:a16="http://schemas.microsoft.com/office/drawing/2014/main" id="{8A6F0CC3-3CCD-1043-717C-E3E8C5079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150614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5" name="Content Placeholder 14" descr="Chart, waterfall chart&#10;&#10;Description automatically generated">
            <a:extLst>
              <a:ext uri="{FF2B5EF4-FFF2-40B4-BE49-F238E27FC236}">
                <a16:creationId xmlns:a16="http://schemas.microsoft.com/office/drawing/2014/main" id="{D210A78D-6218-7EE3-1BC1-0253DEE103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6"/>
            <a:ext cx="12188952" cy="6396334"/>
          </a:xfrm>
        </p:spPr>
      </p:pic>
    </p:spTree>
    <p:extLst>
      <p:ext uri="{BB962C8B-B14F-4D97-AF65-F5344CB8AC3E}">
        <p14:creationId xmlns:p14="http://schemas.microsoft.com/office/powerpoint/2010/main" val="140864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Covid has hugely influenced every sector in New Zealand</a:t>
            </a:r>
          </a:p>
          <a:p>
            <a:r>
              <a:rPr lang="en-US" dirty="0"/>
              <a:t>Crime Rate has gone up </a:t>
            </a:r>
          </a:p>
          <a:p>
            <a:r>
              <a:rPr lang="en-US" dirty="0"/>
              <a:t>NZ Economy has suffered </a:t>
            </a:r>
          </a:p>
          <a:p>
            <a:r>
              <a:rPr lang="en-US" dirty="0"/>
              <a:t>NZ Health has suffered </a:t>
            </a:r>
          </a:p>
          <a:p>
            <a:r>
              <a:rPr lang="en-US" dirty="0"/>
              <a:t>Very little growth in Agriculture</a:t>
            </a:r>
          </a:p>
          <a:p>
            <a:endParaRPr lang="en-US" dirty="0"/>
          </a:p>
        </p:txBody>
      </p:sp>
    </p:spTree>
    <p:extLst>
      <p:ext uri="{BB962C8B-B14F-4D97-AF65-F5344CB8AC3E}">
        <p14:creationId xmlns:p14="http://schemas.microsoft.com/office/powerpoint/2010/main" val="82599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dirty="0"/>
              <a:t>Honourable Mentions:</a:t>
            </a:r>
          </a:p>
          <a:p>
            <a:pPr marL="0" indent="0">
              <a:buNone/>
            </a:pPr>
            <a:r>
              <a:rPr lang="en-AU" dirty="0"/>
              <a:t>	Teaching Team</a:t>
            </a:r>
          </a:p>
          <a:p>
            <a:pPr marL="0" indent="0">
              <a:buNone/>
            </a:pPr>
            <a:r>
              <a:rPr lang="en-AU" dirty="0"/>
              <a:t>	Tutoring Team</a:t>
            </a:r>
          </a:p>
          <a:p>
            <a:pPr marL="0" indent="0">
              <a:buNone/>
            </a:pPr>
            <a:r>
              <a:rPr lang="en-AU" dirty="0"/>
              <a:t>	Classmates</a:t>
            </a:r>
          </a:p>
          <a:p>
            <a:pPr marL="0" indent="0">
              <a:buNone/>
            </a:pPr>
            <a:r>
              <a:rPr lang="en-AU" dirty="0"/>
              <a:t>Thank you for your help, support and exchange of ideas through out the course. </a:t>
            </a:r>
            <a:endParaRPr dirty="0"/>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10" y="40102"/>
            <a:ext cx="3200400" cy="551242"/>
          </a:xfrm>
        </p:spPr>
        <p:txBody>
          <a:bodyPr>
            <a:normAutofit fontScale="90000"/>
          </a:bodyPr>
          <a:lstStyle/>
          <a:p>
            <a:r>
              <a:rPr lang="en-US" dirty="0">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434591" y="-13641"/>
            <a:ext cx="5059406" cy="3794555"/>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844899" y="3166451"/>
            <a:ext cx="4817296"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743415">
            <a:off x="4622253" y="3247131"/>
            <a:ext cx="4214327" cy="3799357"/>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6558">
            <a:off x="3877544" y="-504909"/>
            <a:ext cx="4924792" cy="3693594"/>
          </a:xfrm>
          <a:prstGeom prst="rect">
            <a:avLst/>
          </a:prstGeom>
          <a:effectLst>
            <a:softEdge rad="139622"/>
          </a:effectLst>
        </p:spPr>
      </p:pic>
      <p:pic>
        <p:nvPicPr>
          <p:cNvPr id="4" name="Content Placeholder 9" descr="A picture containing map&#10;&#10;Description automatically generated">
            <a:extLst>
              <a:ext uri="{FF2B5EF4-FFF2-40B4-BE49-F238E27FC236}">
                <a16:creationId xmlns:a16="http://schemas.microsoft.com/office/drawing/2014/main" id="{9850510D-C268-1050-9670-466B642770C6}"/>
              </a:ext>
            </a:extLst>
          </p:cNvPr>
          <p:cNvPicPr>
            <a:picLocks noChangeAspect="1"/>
          </p:cNvPicPr>
          <p:nvPr/>
        </p:nvPicPr>
        <p:blipFill rotWithShape="1">
          <a:blip r:embed="rId7">
            <a:extLst>
              <a:ext uri="{28A0092B-C50C-407E-A947-70E740481C1C}">
                <a14:useLocalDpi xmlns:a14="http://schemas.microsoft.com/office/drawing/2010/main" val="0"/>
              </a:ext>
            </a:extLst>
          </a:blip>
          <a:srcRect l="26441" t="-1137" r="21651" b="11714"/>
          <a:stretch/>
        </p:blipFill>
        <p:spPr>
          <a:xfrm>
            <a:off x="-1053169" y="1090735"/>
            <a:ext cx="6645432" cy="5884218"/>
          </a:xfrm>
          <a:prstGeom prst="rect">
            <a:avLst/>
          </a:prstGeom>
        </p:spPr>
      </p:pic>
    </p:spTree>
    <p:extLst>
      <p:ext uri="{BB962C8B-B14F-4D97-AF65-F5344CB8AC3E}">
        <p14:creationId xmlns:p14="http://schemas.microsoft.com/office/powerpoint/2010/main" val="302563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749"/>
            <a:ext cx="2950145" cy="647476"/>
          </a:xfrm>
        </p:spPr>
        <p:txBody>
          <a:bodyPr>
            <a:normAutofit fontScale="90000"/>
          </a:bodyPr>
          <a:lstStyle/>
          <a:p>
            <a:r>
              <a:rPr lang="en-US" dirty="0">
                <a:solidFill>
                  <a:srgbClr val="FFFFFF"/>
                </a:solidFill>
              </a:rPr>
              <a:t>Covid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80F28936-92E2-DB7C-D5A3-0F73341B5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533241"/>
            <a:ext cx="12188952" cy="6334508"/>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349387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7" y="36032"/>
            <a:ext cx="2780522" cy="564043"/>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8" name="Content Placeholder 7" descr="Chart, bar chart&#10;&#10;Description automatically generated">
            <a:extLst>
              <a:ext uri="{FF2B5EF4-FFF2-40B4-BE49-F238E27FC236}">
                <a16:creationId xmlns:a16="http://schemas.microsoft.com/office/drawing/2014/main" id="{5729E639-B70C-5867-B53F-076A490DAE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88952" cy="6337940"/>
          </a:xfrm>
        </p:spPr>
      </p:pic>
    </p:spTree>
    <p:extLst>
      <p:ext uri="{BB962C8B-B14F-4D97-AF65-F5344CB8AC3E}">
        <p14:creationId xmlns:p14="http://schemas.microsoft.com/office/powerpoint/2010/main" val="49885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2780522" cy="578197"/>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7" name="Content Placeholder 6" descr="Chart, bar chart&#10;&#10;Description automatically generated">
            <a:extLst>
              <a:ext uri="{FF2B5EF4-FFF2-40B4-BE49-F238E27FC236}">
                <a16:creationId xmlns:a16="http://schemas.microsoft.com/office/drawing/2014/main" id="{A7725A24-C847-2273-F33B-DE0959B55B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92000" cy="6337940"/>
          </a:xfrm>
        </p:spPr>
      </p:pic>
    </p:spTree>
    <p:extLst>
      <p:ext uri="{BB962C8B-B14F-4D97-AF65-F5344CB8AC3E}">
        <p14:creationId xmlns:p14="http://schemas.microsoft.com/office/powerpoint/2010/main" val="228862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DE24476D-19EF-057E-92D9-24CA560A6E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47377"/>
            <a:ext cx="12188951" cy="6396335"/>
          </a:xfrm>
        </p:spPr>
      </p:pic>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5337</TotalTime>
  <Words>1301</Words>
  <Application>Microsoft Macintosh PowerPoint</Application>
  <PresentationFormat>Widescreen</PresentationFormat>
  <Paragraphs>137</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Google Sans</vt:lpstr>
      <vt:lpstr>system-ui</vt:lpstr>
      <vt:lpstr>Arial</vt:lpstr>
      <vt:lpstr>Calibri</vt:lpstr>
      <vt:lpstr>Calibri Light</vt:lpstr>
      <vt:lpstr>Office Theme</vt:lpstr>
      <vt:lpstr>Effects of COVID in  New Zealand</vt:lpstr>
      <vt:lpstr>Topics and Contents Covered</vt:lpstr>
      <vt:lpstr>Data Sources</vt:lpstr>
      <vt:lpstr>Data Sources</vt:lpstr>
      <vt:lpstr>Planning</vt:lpstr>
      <vt:lpstr>Covid Cases</vt:lpstr>
      <vt:lpstr>Crime Rate</vt:lpstr>
      <vt:lpstr>Crime Rate</vt:lpstr>
      <vt:lpstr>Vaccine Rate</vt:lpstr>
      <vt:lpstr>Vaccine Rate</vt:lpstr>
      <vt:lpstr>Death Rate</vt:lpstr>
      <vt:lpstr>Agriculture</vt:lpstr>
      <vt:lpstr>GDP</vt:lpstr>
      <vt:lpstr>GDP</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Zahid Khan</cp:lastModifiedBy>
  <cp:revision>74</cp:revision>
  <dcterms:created xsi:type="dcterms:W3CDTF">2022-10-13T00:08:52Z</dcterms:created>
  <dcterms:modified xsi:type="dcterms:W3CDTF">2022-10-18T02:04:49Z</dcterms:modified>
</cp:coreProperties>
</file>